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9" r:id="rId9"/>
    <p:sldId id="270" r:id="rId10"/>
    <p:sldId id="268" r:id="rId11"/>
    <p:sldId id="27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ger Nebot" initials="RNS" lastIdx="1" clrIdx="0">
    <p:extLst>
      <p:ext uri="{19B8F6BF-5375-455C-9EA6-DF929625EA0E}">
        <p15:presenceInfo xmlns:p15="http://schemas.microsoft.com/office/powerpoint/2012/main" userId="Roger Nebo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A569E-DE0F-47B7-87C0-831BF15A9781}" type="datetimeFigureOut">
              <a:rPr lang="es-ES" smtClean="0"/>
              <a:t>17/06/2025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4FFD-B66A-40BB-BA5A-112EEFE5314F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120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A569E-DE0F-47B7-87C0-831BF15A9781}" type="datetimeFigureOut">
              <a:rPr lang="es-ES" smtClean="0"/>
              <a:t>17/06/2025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4FFD-B66A-40BB-BA5A-112EEFE531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802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A569E-DE0F-47B7-87C0-831BF15A9781}" type="datetimeFigureOut">
              <a:rPr lang="es-ES" smtClean="0"/>
              <a:t>17/06/2025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4FFD-B66A-40BB-BA5A-112EEFE5314F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072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A569E-DE0F-47B7-87C0-831BF15A9781}" type="datetimeFigureOut">
              <a:rPr lang="es-ES" smtClean="0"/>
              <a:t>17/06/2025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4FFD-B66A-40BB-BA5A-112EEFE531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9247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A569E-DE0F-47B7-87C0-831BF15A9781}" type="datetimeFigureOut">
              <a:rPr lang="es-ES" smtClean="0"/>
              <a:t>17/06/2025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4FFD-B66A-40BB-BA5A-112EEFE531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92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A569E-DE0F-47B7-87C0-831BF15A9781}" type="datetimeFigureOut">
              <a:rPr lang="es-ES" smtClean="0"/>
              <a:t>17/06/2025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4FFD-B66A-40BB-BA5A-112EEFE531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8279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A569E-DE0F-47B7-87C0-831BF15A9781}" type="datetimeFigureOut">
              <a:rPr lang="es-ES" smtClean="0"/>
              <a:t>17/06/2025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4FFD-B66A-40BB-BA5A-112EEFE531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0838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DEA569E-DE0F-47B7-87C0-831BF15A9781}" type="datetimeFigureOut">
              <a:rPr lang="es-ES" smtClean="0"/>
              <a:t>17/06/2025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974FFD-B66A-40BB-BA5A-112EEFE531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3983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A569E-DE0F-47B7-87C0-831BF15A9781}" type="datetimeFigureOut">
              <a:rPr lang="es-ES" smtClean="0"/>
              <a:t>17/06/2025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4FFD-B66A-40BB-BA5A-112EEFE531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0447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A569E-DE0F-47B7-87C0-831BF15A9781}" type="datetimeFigureOut">
              <a:rPr lang="es-ES" smtClean="0"/>
              <a:t>17/06/2025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4FFD-B66A-40BB-BA5A-112EEFE531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562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A569E-DE0F-47B7-87C0-831BF15A9781}" type="datetimeFigureOut">
              <a:rPr lang="es-ES" smtClean="0"/>
              <a:t>17/06/2025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4FFD-B66A-40BB-BA5A-112EEFE5314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0682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DEA569E-DE0F-47B7-87C0-831BF15A9781}" type="datetimeFigureOut">
              <a:rPr lang="es-ES" smtClean="0"/>
              <a:t>17/06/2025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1974FFD-B66A-40BB-BA5A-112EEFE5314F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3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2EC21-959A-4899-AA64-9C82365A72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err="1"/>
              <a:t>Ciberseguretat</a:t>
            </a:r>
            <a:endParaRPr lang="ca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ED0D60-E1BB-4BAF-AC8F-AB23602161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/>
              <a:t>Introducció als conceptes bàsics</a:t>
            </a:r>
          </a:p>
        </p:txBody>
      </p:sp>
    </p:spTree>
    <p:extLst>
      <p:ext uri="{BB962C8B-B14F-4D97-AF65-F5344CB8AC3E}">
        <p14:creationId xmlns:p14="http://schemas.microsoft.com/office/powerpoint/2010/main" val="1651075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9A6B9-05EB-449B-B14E-510B32916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Què és?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B02CBD-5436-4C9F-A3CA-7BE333050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a-ES" sz="3200" dirty="0"/>
              <a:t>Branca de la informàtica que intenta que els recursos siguin utilitzats de la forma en la que es van dissenyar.</a:t>
            </a:r>
          </a:p>
        </p:txBody>
      </p:sp>
      <p:pic>
        <p:nvPicPr>
          <p:cNvPr id="1026" name="Picture 2" descr="Global, Open Standards for Cyber-security - Beyond Standards">
            <a:extLst>
              <a:ext uri="{FF2B5EF4-FFF2-40B4-BE49-F238E27FC236}">
                <a16:creationId xmlns:a16="http://schemas.microsoft.com/office/drawing/2014/main" id="{9B45A4FB-DD69-499A-8CAA-088893C66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879" y="3101009"/>
            <a:ext cx="4916669" cy="2768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701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9A6B9-05EB-449B-B14E-510B32916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Compte!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B02CBD-5436-4C9F-A3CA-7BE333050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ca-ES" sz="3200" dirty="0"/>
          </a:p>
          <a:p>
            <a:pPr algn="ctr"/>
            <a:endParaRPr lang="ca-ES" sz="3200" dirty="0"/>
          </a:p>
          <a:p>
            <a:pPr algn="ctr"/>
            <a:r>
              <a:rPr lang="ca-ES" sz="3600" dirty="0"/>
              <a:t>Seguretat Informàtica </a:t>
            </a:r>
            <a:r>
              <a:rPr lang="ca-ES" sz="3600" b="1" dirty="0">
                <a:solidFill>
                  <a:srgbClr val="FF0000"/>
                </a:solidFill>
              </a:rPr>
              <a:t>!=</a:t>
            </a:r>
            <a:r>
              <a:rPr lang="ca-ES" sz="3600" dirty="0"/>
              <a:t> Seguretat en la informació</a:t>
            </a:r>
          </a:p>
        </p:txBody>
      </p:sp>
    </p:spTree>
    <p:extLst>
      <p:ext uri="{BB962C8B-B14F-4D97-AF65-F5344CB8AC3E}">
        <p14:creationId xmlns:p14="http://schemas.microsoft.com/office/powerpoint/2010/main" val="4052920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geekets.com/wp-content/uploads/2008/10/virus.jpg">
            <a:extLst>
              <a:ext uri="{FF2B5EF4-FFF2-40B4-BE49-F238E27FC236}">
                <a16:creationId xmlns:a16="http://schemas.microsoft.com/office/drawing/2014/main" id="{34EA2C48-907F-4ABD-B631-A198B902A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148" y="2481769"/>
            <a:ext cx="4097572" cy="338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CF9A6B9-05EB-449B-B14E-510B32916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/>
              <a:t>Amenaces</a:t>
            </a:r>
            <a:r>
              <a:rPr lang="ca-ES" dirty="0"/>
              <a:t>: </a:t>
            </a:r>
            <a:r>
              <a:rPr lang="ca-ES" dirty="0" err="1"/>
              <a:t>Malware</a:t>
            </a:r>
            <a:endParaRPr lang="ca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B02CBD-5436-4C9F-A3CA-7BE333050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dirty="0"/>
              <a:t>Malware = </a:t>
            </a:r>
            <a:r>
              <a:rPr lang="es-ES" sz="3200" dirty="0" err="1"/>
              <a:t>Malicious</a:t>
            </a:r>
            <a:r>
              <a:rPr lang="es-ES" sz="3200" dirty="0"/>
              <a:t> Software (Software </a:t>
            </a:r>
            <a:r>
              <a:rPr lang="es-ES" sz="3200" dirty="0" err="1"/>
              <a:t>Maliciós</a:t>
            </a:r>
            <a:r>
              <a:rPr lang="es-ES" sz="3200" dirty="0"/>
              <a:t>)</a:t>
            </a:r>
          </a:p>
          <a:p>
            <a:pPr marL="0" indent="0">
              <a:buNone/>
            </a:pPr>
            <a:r>
              <a:rPr lang="es-ES" sz="3200" dirty="0" err="1"/>
              <a:t>Condicions</a:t>
            </a:r>
            <a:r>
              <a:rPr lang="es-ES" sz="3200" dirty="0"/>
              <a:t> per ser Malware:</a:t>
            </a:r>
          </a:p>
          <a:p>
            <a:pPr lvl="1"/>
            <a:r>
              <a:rPr lang="ca-ES" sz="2400" dirty="0"/>
              <a:t>S’instal·la o executa sense consentiment del usuari.</a:t>
            </a:r>
          </a:p>
          <a:p>
            <a:pPr lvl="1"/>
            <a:r>
              <a:rPr lang="ca-ES" sz="2400" dirty="0"/>
              <a:t>Es nociu.</a:t>
            </a:r>
          </a:p>
          <a:p>
            <a:pPr lvl="1"/>
            <a:r>
              <a:rPr lang="ca-ES" sz="2400" dirty="0"/>
              <a:t>Tendència a reproduir-se (?).</a:t>
            </a:r>
          </a:p>
          <a:p>
            <a:pPr marL="0" indent="0" algn="ctr">
              <a:buNone/>
            </a:pPr>
            <a:endParaRPr lang="ca-ES" sz="3200" dirty="0"/>
          </a:p>
        </p:txBody>
      </p:sp>
    </p:spTree>
    <p:extLst>
      <p:ext uri="{BB962C8B-B14F-4D97-AF65-F5344CB8AC3E}">
        <p14:creationId xmlns:p14="http://schemas.microsoft.com/office/powerpoint/2010/main" val="3991455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9A6B9-05EB-449B-B14E-510B32916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/>
              <a:t>Amenaces</a:t>
            </a:r>
            <a:r>
              <a:rPr lang="ca-ES" dirty="0"/>
              <a:t>: “Virus” clàssics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B02CBD-5436-4C9F-A3CA-7BE333050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a-ES" sz="3200" b="1" dirty="0"/>
              <a:t>Cavalls de </a:t>
            </a:r>
            <a:r>
              <a:rPr lang="ca-ES" sz="3200" b="1" dirty="0" err="1"/>
              <a:t>Troia</a:t>
            </a:r>
            <a:r>
              <a:rPr lang="ca-ES" sz="3200" b="1" dirty="0"/>
              <a:t> (</a:t>
            </a:r>
            <a:r>
              <a:rPr lang="ca-ES" sz="3200" b="1" dirty="0" err="1"/>
              <a:t>Trojans</a:t>
            </a:r>
            <a:r>
              <a:rPr lang="ca-ES" sz="3200" b="1" dirty="0"/>
              <a:t>): </a:t>
            </a:r>
            <a:r>
              <a:rPr lang="ca-ES" sz="3200" dirty="0"/>
              <a:t>Es colen al sistema i obren </a:t>
            </a:r>
            <a:r>
              <a:rPr lang="ca-ES" sz="3200" dirty="0" err="1"/>
              <a:t>backdoors</a:t>
            </a:r>
            <a:r>
              <a:rPr lang="ca-ES" sz="3200" dirty="0"/>
              <a:t>.</a:t>
            </a:r>
          </a:p>
          <a:p>
            <a:pPr marL="0" indent="0">
              <a:buNone/>
            </a:pPr>
            <a:r>
              <a:rPr lang="ca-ES" sz="3200" b="1" dirty="0"/>
              <a:t>Cucs (</a:t>
            </a:r>
            <a:r>
              <a:rPr lang="ca-ES" sz="3200" b="1" dirty="0" err="1"/>
              <a:t>worms</a:t>
            </a:r>
            <a:r>
              <a:rPr lang="ca-ES" sz="3200" b="1" dirty="0"/>
              <a:t>)</a:t>
            </a:r>
            <a:r>
              <a:rPr lang="ca-ES" sz="3200" dirty="0"/>
              <a:t>: Es reprodueixen i entorpeixen al sistema.</a:t>
            </a:r>
          </a:p>
          <a:p>
            <a:pPr marL="0" indent="0">
              <a:buNone/>
            </a:pPr>
            <a:r>
              <a:rPr lang="ca-ES" sz="3200" b="1" dirty="0"/>
              <a:t>Bombes lògiques: </a:t>
            </a:r>
            <a:r>
              <a:rPr lang="ca-ES" sz="3200" dirty="0"/>
              <a:t>Destrueixen dades o el sistema.</a:t>
            </a:r>
          </a:p>
        </p:txBody>
      </p:sp>
      <p:pic>
        <p:nvPicPr>
          <p:cNvPr id="5" name="Imagen 4" descr="Tryano">
            <a:extLst>
              <a:ext uri="{FF2B5EF4-FFF2-40B4-BE49-F238E27FC236}">
                <a16:creationId xmlns:a16="http://schemas.microsoft.com/office/drawing/2014/main" id="{59A41EDD-03B9-4713-ABDC-F146C1108A6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905" y="4108174"/>
            <a:ext cx="2621280" cy="18690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8208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9A6B9-05EB-449B-B14E-510B32916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/>
              <a:t>Amenaces</a:t>
            </a:r>
            <a:r>
              <a:rPr lang="ca-ES" dirty="0"/>
              <a:t>: Conceptes més moderns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B02CBD-5436-4C9F-A3CA-7BE333050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a-ES" sz="2800" dirty="0" err="1"/>
              <a:t>Spyware</a:t>
            </a:r>
            <a:r>
              <a:rPr lang="ca-ES" sz="2800" dirty="0"/>
              <a:t>: recopilen informació.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a-ES" sz="2800" dirty="0" err="1"/>
              <a:t>Keylogger</a:t>
            </a:r>
            <a:r>
              <a:rPr lang="ca-ES" sz="2800" dirty="0"/>
              <a:t>: capturen el teclat.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a-ES" sz="2800" dirty="0" err="1"/>
              <a:t>Ransomware</a:t>
            </a:r>
            <a:r>
              <a:rPr lang="ca-ES" sz="2800" dirty="0"/>
              <a:t>: xifren dades i demanen rescat.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a-ES" sz="2800" dirty="0" err="1"/>
              <a:t>Adware</a:t>
            </a:r>
            <a:r>
              <a:rPr lang="ca-ES" sz="2800" dirty="0"/>
              <a:t>: mostren publicitat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a-ES" sz="2800" dirty="0"/>
              <a:t>...</a:t>
            </a:r>
          </a:p>
          <a:p>
            <a:pPr>
              <a:buFont typeface="Wingdings" panose="05000000000000000000" pitchFamily="2" charset="2"/>
              <a:buChar char="q"/>
            </a:pPr>
            <a:endParaRPr lang="ca-ES" dirty="0"/>
          </a:p>
        </p:txBody>
      </p:sp>
      <p:pic>
        <p:nvPicPr>
          <p:cNvPr id="4098" name="Picture 2" descr="Špijunski softver spajver (Spyware) | Zaštitimo decu na ...">
            <a:extLst>
              <a:ext uri="{FF2B5EF4-FFF2-40B4-BE49-F238E27FC236}">
                <a16:creationId xmlns:a16="http://schemas.microsoft.com/office/drawing/2014/main" id="{F669B22E-1FF2-4D16-9673-F3F3E840B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639" y="3232387"/>
            <a:ext cx="2745081" cy="274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257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d3uir0eo9qeeuq.cloudfront.net/blog/wp-content/uploads/2015/06/Phishing.jpg">
            <a:extLst>
              <a:ext uri="{FF2B5EF4-FFF2-40B4-BE49-F238E27FC236}">
                <a16:creationId xmlns:a16="http://schemas.microsoft.com/office/drawing/2014/main" id="{8C4EF187-3541-4DA4-A157-34F0EDD4A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034" y="3178820"/>
            <a:ext cx="4556651" cy="284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CF9A6B9-05EB-449B-B14E-510B32916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/>
              <a:t>Amenaces</a:t>
            </a:r>
            <a:r>
              <a:rPr lang="ca-ES" dirty="0"/>
              <a:t>: </a:t>
            </a:r>
            <a:r>
              <a:rPr lang="ca-ES" dirty="0" err="1"/>
              <a:t>Phishing</a:t>
            </a:r>
            <a:endParaRPr lang="ca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B02CBD-5436-4C9F-A3CA-7BE333050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05446"/>
            <a:ext cx="10058400" cy="3842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sz="2800" dirty="0"/>
              <a:t>El </a:t>
            </a:r>
            <a:r>
              <a:rPr lang="ca-ES" sz="2800" dirty="0" err="1"/>
              <a:t>Phishing</a:t>
            </a:r>
            <a:r>
              <a:rPr lang="ca-ES" sz="2800" dirty="0"/>
              <a:t> és una estafa que pretén suplantar la identitat de una entitat o persona per a sostraure informació d’un usuari.</a:t>
            </a:r>
          </a:p>
        </p:txBody>
      </p:sp>
    </p:spTree>
    <p:extLst>
      <p:ext uri="{BB962C8B-B14F-4D97-AF65-F5344CB8AC3E}">
        <p14:creationId xmlns:p14="http://schemas.microsoft.com/office/powerpoint/2010/main" val="2648749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l SMS falso de MediaMarkt, el nuevo ataque de phishing en España que ...">
            <a:extLst>
              <a:ext uri="{FF2B5EF4-FFF2-40B4-BE49-F238E27FC236}">
                <a16:creationId xmlns:a16="http://schemas.microsoft.com/office/drawing/2014/main" id="{AAAF32CC-104D-01A4-E6C9-B90D6B31C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760" y="2460225"/>
            <a:ext cx="3843020" cy="288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CF9A6B9-05EB-449B-B14E-510B32916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 err="1"/>
              <a:t>Phishings</a:t>
            </a:r>
            <a:r>
              <a:rPr lang="ca-ES" b="1" dirty="0"/>
              <a:t> típics</a:t>
            </a:r>
            <a:endParaRPr lang="ca-ES" dirty="0"/>
          </a:p>
        </p:txBody>
      </p:sp>
      <p:pic>
        <p:nvPicPr>
          <p:cNvPr id="1026" name="Picture 2" descr="Phishing de Carrefour intenta obtener los datos de nuestra tarjeta de ...">
            <a:extLst>
              <a:ext uri="{FF2B5EF4-FFF2-40B4-BE49-F238E27FC236}">
                <a16:creationId xmlns:a16="http://schemas.microsoft.com/office/drawing/2014/main" id="{A8DD49E4-BE28-C748-7B10-BFEF2C746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463" y="1943100"/>
            <a:ext cx="3620437" cy="409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7979F3B-DA49-5647-3B8E-C0894CCFD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52" y="2238376"/>
            <a:ext cx="3340747" cy="332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9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79853-E4E9-A4FC-BBE6-92818CD67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B44E31-B05A-06FA-8919-82AB6366D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/>
              <a:t>Bones pràctiques: </a:t>
            </a:r>
            <a:r>
              <a:rPr lang="ca-ES" dirty="0"/>
              <a:t>Backups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5F1618-32D7-9594-0D32-18451FF09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802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sz="2800" dirty="0"/>
              <a:t>És literalment </a:t>
            </a:r>
            <a:r>
              <a:rPr lang="ca-ES" sz="2800" b="1" dirty="0"/>
              <a:t>una copia de seguretat</a:t>
            </a:r>
            <a:r>
              <a:rPr lang="ca-ES" sz="2800" dirty="0"/>
              <a:t> (generalment de les dades, però també a vegades dels sistemes operatius) per tal que en cas de que aquestes es vegin afectades (s’esborrin per error, a causa d’un </a:t>
            </a:r>
            <a:r>
              <a:rPr lang="ca-ES" sz="2800" dirty="0" err="1"/>
              <a:t>malware</a:t>
            </a:r>
            <a:r>
              <a:rPr lang="ca-ES" sz="2800" dirty="0"/>
              <a:t> o per una incidència física) es puguin recuperar. </a:t>
            </a:r>
          </a:p>
        </p:txBody>
      </p:sp>
      <p:pic>
        <p:nvPicPr>
          <p:cNvPr id="1026" name="Picture 2" descr="Everything You Should Know about File Backup - DemotiX">
            <a:extLst>
              <a:ext uri="{FF2B5EF4-FFF2-40B4-BE49-F238E27FC236}">
                <a16:creationId xmlns:a16="http://schemas.microsoft.com/office/drawing/2014/main" id="{C15D32DA-74EA-544A-C0B7-5336FD748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3648269"/>
            <a:ext cx="3873500" cy="258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k LH: What's The Best Way To Backup And Share Business Files In The ...">
            <a:extLst>
              <a:ext uri="{FF2B5EF4-FFF2-40B4-BE49-F238E27FC236}">
                <a16:creationId xmlns:a16="http://schemas.microsoft.com/office/drawing/2014/main" id="{E0022C95-F1DB-E012-D22A-708F1C799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319" y="3648268"/>
            <a:ext cx="4594361" cy="25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49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9A6B9-05EB-449B-B14E-510B32916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/>
              <a:t>Bones Pràctiques: </a:t>
            </a:r>
            <a:r>
              <a:rPr lang="ca-ES" dirty="0"/>
              <a:t>Contrasenyes segures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B02CBD-5436-4C9F-A3CA-7BE333050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36926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a-ES" sz="2800" dirty="0"/>
              <a:t>És recomanat utilitzar contrasenyes que compleixin les següents condicions: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a-ES" sz="2800" dirty="0"/>
              <a:t> Mínim de 12 caràcters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a-ES" sz="2800" dirty="0"/>
              <a:t> Combinar majúscules i minúscules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a-ES" sz="2800" dirty="0"/>
              <a:t> Contingui números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a-ES" sz="2800" dirty="0"/>
              <a:t> Contingui símbols (!$%&amp;/...)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a-ES" sz="2800" dirty="0"/>
              <a:t> Sense paraules fàcils ni dades personals</a:t>
            </a:r>
          </a:p>
          <a:p>
            <a:pPr>
              <a:buFont typeface="Arial" panose="020B0604020202020204" pitchFamily="34" charset="0"/>
              <a:buChar char="•"/>
            </a:pPr>
            <a:endParaRPr lang="ca-ES" sz="2800" dirty="0"/>
          </a:p>
        </p:txBody>
      </p:sp>
      <p:pic>
        <p:nvPicPr>
          <p:cNvPr id="2050" name="Picture 2" descr="Candado - Iconos gratis de seguridad">
            <a:extLst>
              <a:ext uri="{FF2B5EF4-FFF2-40B4-BE49-F238E27FC236}">
                <a16:creationId xmlns:a16="http://schemas.microsoft.com/office/drawing/2014/main" id="{FED54AFB-C770-1B14-81AF-1FA855F71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811" y="3148446"/>
            <a:ext cx="2389909" cy="238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949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C0883-B1B1-81D9-BDB9-6A07EDB87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AB7446-7966-88E8-2FA1-F1A59EEAA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498975" cy="1450757"/>
          </a:xfrm>
        </p:spPr>
        <p:txBody>
          <a:bodyPr/>
          <a:lstStyle/>
          <a:p>
            <a:r>
              <a:rPr lang="ca-ES" b="1" dirty="0"/>
              <a:t>Bones Pràctiques: </a:t>
            </a:r>
            <a:r>
              <a:rPr lang="ca-ES" dirty="0"/>
              <a:t>La doble autenticació (2FA)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45793D-E89A-34C1-EC0A-7E4763F4A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36926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sz="2800" dirty="0"/>
              <a:t>És un sistema de seguretat amb el qual no n’hi ha prou amb conèixer la contrasenya per accedir a un servei, ja que també cal un segon pas com: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a-ES" sz="2800" dirty="0"/>
              <a:t> Afegir un codi rebut per SMS o correu-e.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a-ES" sz="2800" dirty="0"/>
              <a:t> Afegir un codi a partir d’una APP d’autenticació.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a-ES" sz="2800" dirty="0"/>
              <a:t> </a:t>
            </a:r>
            <a:r>
              <a:rPr lang="ca-ES" sz="2800" dirty="0" err="1"/>
              <a:t>Emprenta</a:t>
            </a:r>
            <a:r>
              <a:rPr lang="ca-ES" sz="2800" dirty="0"/>
              <a:t> digital o reconeixement facial.</a:t>
            </a:r>
          </a:p>
        </p:txBody>
      </p:sp>
      <p:pic>
        <p:nvPicPr>
          <p:cNvPr id="1026" name="Picture 2" descr="ISPkeeper ahora es compatible con la autenticación de dos factores (2FA) –  anatod – Soluciones para Telecomunicaciones">
            <a:extLst>
              <a:ext uri="{FF2B5EF4-FFF2-40B4-BE49-F238E27FC236}">
                <a16:creationId xmlns:a16="http://schemas.microsoft.com/office/drawing/2014/main" id="{436A577E-562D-4156-6FE7-EBD250EB7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891" y="300258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47158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447</TotalTime>
  <Words>327</Words>
  <Application>Microsoft Office PowerPoint</Application>
  <PresentationFormat>Panorámica</PresentationFormat>
  <Paragraphs>41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Retrospección</vt:lpstr>
      <vt:lpstr>Ciberseguretat</vt:lpstr>
      <vt:lpstr>Què és?</vt:lpstr>
      <vt:lpstr>Compte!</vt:lpstr>
      <vt:lpstr>Amenaces: Malware</vt:lpstr>
      <vt:lpstr>Amenaces: “Virus” clàssics</vt:lpstr>
      <vt:lpstr>Amenaces: Conceptes més moderns</vt:lpstr>
      <vt:lpstr>Amenaces: Phishing</vt:lpstr>
      <vt:lpstr>Phishings típics</vt:lpstr>
      <vt:lpstr>Bones pràctiques: Backups</vt:lpstr>
      <vt:lpstr>Bones Pràctiques: Contrasenyes segures</vt:lpstr>
      <vt:lpstr>Bones Pràctiques: La doble autenticació (2FA)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Criptografía i Criptologia</dc:title>
  <dc:creator>Roger Nebot</dc:creator>
  <cp:lastModifiedBy>Alegria cat</cp:lastModifiedBy>
  <cp:revision>38</cp:revision>
  <dcterms:created xsi:type="dcterms:W3CDTF">2019-12-19T09:19:44Z</dcterms:created>
  <dcterms:modified xsi:type="dcterms:W3CDTF">2025-06-17T07:41:05Z</dcterms:modified>
</cp:coreProperties>
</file>